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87" r:id="rId4"/>
    <p:sldId id="262" r:id="rId5"/>
    <p:sldId id="289" r:id="rId6"/>
    <p:sldId id="290" r:id="rId7"/>
    <p:sldId id="291" r:id="rId8"/>
    <p:sldId id="292" r:id="rId9"/>
    <p:sldId id="288" r:id="rId10"/>
    <p:sldId id="293" r:id="rId11"/>
    <p:sldId id="294" r:id="rId12"/>
    <p:sldId id="268" r:id="rId13"/>
    <p:sldId id="270" r:id="rId14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6600"/>
    <a:srgbClr val="339933"/>
    <a:srgbClr val="008000"/>
    <a:srgbClr val="FF9933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Прямоугольник 85"/>
          <p:cNvSpPr/>
          <p:nvPr userDrawn="1"/>
        </p:nvSpPr>
        <p:spPr>
          <a:xfrm>
            <a:off x="714348" y="285728"/>
            <a:ext cx="8215370" cy="6357982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6642556"/>
            <a:ext cx="15001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kern="12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© Фокина Лидия Петровна </a:t>
            </a:r>
          </a:p>
        </p:txBody>
      </p:sp>
      <p:grpSp>
        <p:nvGrpSpPr>
          <p:cNvPr id="8" name="Группа 7"/>
          <p:cNvGrpSpPr/>
          <p:nvPr userDrawn="1"/>
        </p:nvGrpSpPr>
        <p:grpSpPr>
          <a:xfrm rot="10800000">
            <a:off x="357158" y="6147194"/>
            <a:ext cx="821538" cy="250033"/>
            <a:chOff x="2714612" y="1428736"/>
            <a:chExt cx="2857520" cy="785818"/>
          </a:xfrm>
          <a:solidFill>
            <a:srgbClr val="92D050"/>
          </a:solidFill>
        </p:grpSpPr>
        <p:sp>
          <p:nvSpPr>
            <p:cNvPr id="9" name="Овал 8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/>
          <p:cNvGrpSpPr/>
          <p:nvPr userDrawn="1"/>
        </p:nvGrpSpPr>
        <p:grpSpPr>
          <a:xfrm rot="10800000">
            <a:off x="357158" y="5436391"/>
            <a:ext cx="821538" cy="250033"/>
            <a:chOff x="2714612" y="1428736"/>
            <a:chExt cx="2857520" cy="785818"/>
          </a:xfrm>
          <a:solidFill>
            <a:srgbClr val="92D050"/>
          </a:solidFill>
        </p:grpSpPr>
        <p:sp>
          <p:nvSpPr>
            <p:cNvPr id="15" name="Овал 14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7" name="Группа 86"/>
          <p:cNvGrpSpPr/>
          <p:nvPr userDrawn="1"/>
        </p:nvGrpSpPr>
        <p:grpSpPr>
          <a:xfrm rot="10800000">
            <a:off x="357158" y="4725588"/>
            <a:ext cx="821538" cy="250033"/>
            <a:chOff x="2714612" y="1428736"/>
            <a:chExt cx="2857520" cy="785818"/>
          </a:xfrm>
          <a:solidFill>
            <a:srgbClr val="92D050"/>
          </a:solidFill>
        </p:grpSpPr>
        <p:sp>
          <p:nvSpPr>
            <p:cNvPr id="88" name="Овал 87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Овал 90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Скругленный прямоугольник 91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3" name="Группа 92"/>
          <p:cNvGrpSpPr/>
          <p:nvPr userDrawn="1"/>
        </p:nvGrpSpPr>
        <p:grpSpPr>
          <a:xfrm rot="10800000">
            <a:off x="357158" y="4014785"/>
            <a:ext cx="821538" cy="250033"/>
            <a:chOff x="2714612" y="1428736"/>
            <a:chExt cx="2857520" cy="785818"/>
          </a:xfrm>
          <a:solidFill>
            <a:srgbClr val="92D050"/>
          </a:solidFill>
        </p:grpSpPr>
        <p:sp>
          <p:nvSpPr>
            <p:cNvPr id="94" name="Овал 93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Скругленный прямоугольник 97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9" name="Группа 98"/>
          <p:cNvGrpSpPr/>
          <p:nvPr userDrawn="1"/>
        </p:nvGrpSpPr>
        <p:grpSpPr>
          <a:xfrm rot="10800000">
            <a:off x="357158" y="3303982"/>
            <a:ext cx="821538" cy="250033"/>
            <a:chOff x="2714612" y="1428736"/>
            <a:chExt cx="2857520" cy="785818"/>
          </a:xfrm>
          <a:solidFill>
            <a:srgbClr val="92D050"/>
          </a:solidFill>
        </p:grpSpPr>
        <p:sp>
          <p:nvSpPr>
            <p:cNvPr id="100" name="Овал 99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Овал 102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Скругленный прямоугольник 103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5" name="Группа 104"/>
          <p:cNvGrpSpPr/>
          <p:nvPr userDrawn="1"/>
        </p:nvGrpSpPr>
        <p:grpSpPr>
          <a:xfrm rot="10800000">
            <a:off x="357158" y="2593179"/>
            <a:ext cx="821538" cy="250033"/>
            <a:chOff x="2714612" y="1428736"/>
            <a:chExt cx="2857520" cy="785818"/>
          </a:xfrm>
          <a:solidFill>
            <a:srgbClr val="92D050"/>
          </a:solidFill>
        </p:grpSpPr>
        <p:sp>
          <p:nvSpPr>
            <p:cNvPr id="106" name="Овал 105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Овал 108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Скругленный прямоугольник 109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1" name="Группа 110"/>
          <p:cNvGrpSpPr/>
          <p:nvPr userDrawn="1"/>
        </p:nvGrpSpPr>
        <p:grpSpPr>
          <a:xfrm rot="10800000">
            <a:off x="357158" y="1882376"/>
            <a:ext cx="821538" cy="250033"/>
            <a:chOff x="2714612" y="1428736"/>
            <a:chExt cx="2857520" cy="785818"/>
          </a:xfrm>
          <a:solidFill>
            <a:srgbClr val="92D050"/>
          </a:solidFill>
        </p:grpSpPr>
        <p:sp>
          <p:nvSpPr>
            <p:cNvPr id="112" name="Овал 111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Овал 114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Скругленный прямоугольник 115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7" name="Группа 116"/>
          <p:cNvGrpSpPr/>
          <p:nvPr userDrawn="1"/>
        </p:nvGrpSpPr>
        <p:grpSpPr>
          <a:xfrm rot="10800000">
            <a:off x="357158" y="1171573"/>
            <a:ext cx="821538" cy="250033"/>
            <a:chOff x="2714612" y="1428736"/>
            <a:chExt cx="2857520" cy="785818"/>
          </a:xfrm>
          <a:solidFill>
            <a:srgbClr val="92D050"/>
          </a:solidFill>
        </p:grpSpPr>
        <p:sp>
          <p:nvSpPr>
            <p:cNvPr id="118" name="Овал 117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Овал 120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Скругленный прямоугольник 121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3" name="Группа 122"/>
          <p:cNvGrpSpPr/>
          <p:nvPr userDrawn="1"/>
        </p:nvGrpSpPr>
        <p:grpSpPr>
          <a:xfrm rot="10800000">
            <a:off x="357158" y="460770"/>
            <a:ext cx="821538" cy="250033"/>
            <a:chOff x="2714612" y="1428736"/>
            <a:chExt cx="2857520" cy="785818"/>
          </a:xfrm>
          <a:solidFill>
            <a:srgbClr val="92D050"/>
          </a:solidFill>
        </p:grpSpPr>
        <p:sp>
          <p:nvSpPr>
            <p:cNvPr id="124" name="Овал 123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" name="Овал 126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Скругленный прямоугольник 127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3707904" y="5589240"/>
            <a:ext cx="5176664" cy="1008112"/>
          </a:xfrm>
        </p:spPr>
        <p:txBody>
          <a:bodyPr/>
          <a:lstStyle/>
          <a:p>
            <a:r>
              <a:rPr lang="ru-RU" sz="1600" dirty="0" smtClean="0">
                <a:solidFill>
                  <a:srgbClr val="003300"/>
                </a:solidFill>
                <a:latin typeface="Century Schoolbook" pitchFamily="18" charset="0"/>
              </a:rPr>
              <a:t>Заместитель директора по ВР</a:t>
            </a:r>
          </a:p>
          <a:p>
            <a:r>
              <a:rPr lang="ru-RU" sz="1600" dirty="0" smtClean="0">
                <a:solidFill>
                  <a:srgbClr val="003300"/>
                </a:solidFill>
                <a:latin typeface="Century Schoolbook" pitchFamily="18" charset="0"/>
              </a:rPr>
              <a:t>МОУ СОШ №1 </a:t>
            </a:r>
            <a:r>
              <a:rPr lang="ru-RU" sz="1600" dirty="0" err="1" smtClean="0">
                <a:solidFill>
                  <a:srgbClr val="003300"/>
                </a:solidFill>
                <a:latin typeface="Century Schoolbook" pitchFamily="18" charset="0"/>
              </a:rPr>
              <a:t>с.п</a:t>
            </a:r>
            <a:r>
              <a:rPr lang="ru-RU" sz="1600" dirty="0" smtClean="0">
                <a:solidFill>
                  <a:srgbClr val="003300"/>
                </a:solidFill>
                <a:latin typeface="Century Schoolbook" pitchFamily="18" charset="0"/>
              </a:rPr>
              <a:t>. Куба - </a:t>
            </a:r>
            <a:r>
              <a:rPr lang="ru-RU" sz="1600" dirty="0" err="1" smtClean="0">
                <a:solidFill>
                  <a:srgbClr val="003300"/>
                </a:solidFill>
                <a:latin typeface="Century Schoolbook" pitchFamily="18" charset="0"/>
              </a:rPr>
              <a:t>Таба</a:t>
            </a:r>
            <a:endParaRPr lang="ru-RU" sz="1600" dirty="0" smtClean="0">
              <a:solidFill>
                <a:srgbClr val="003300"/>
              </a:solidFill>
              <a:latin typeface="Century Schoolbook" pitchFamily="18" charset="0"/>
            </a:endParaRPr>
          </a:p>
          <a:p>
            <a:r>
              <a:rPr lang="ru-RU" sz="1600" dirty="0" smtClean="0">
                <a:solidFill>
                  <a:srgbClr val="003300"/>
                </a:solidFill>
                <a:latin typeface="Century Schoolbook" pitchFamily="18" charset="0"/>
              </a:rPr>
              <a:t> </a:t>
            </a:r>
            <a:r>
              <a:rPr lang="ru-RU" sz="1600" dirty="0" err="1" smtClean="0">
                <a:solidFill>
                  <a:srgbClr val="003300"/>
                </a:solidFill>
                <a:latin typeface="Century Schoolbook" pitchFamily="18" charset="0"/>
              </a:rPr>
              <a:t>Кажарова</a:t>
            </a:r>
            <a:r>
              <a:rPr lang="ru-RU" sz="1600" dirty="0" smtClean="0">
                <a:solidFill>
                  <a:srgbClr val="003300"/>
                </a:solidFill>
                <a:latin typeface="Century Schoolbook" pitchFamily="18" charset="0"/>
              </a:rPr>
              <a:t> </a:t>
            </a:r>
            <a:r>
              <a:rPr lang="ru-RU" sz="1600" dirty="0" err="1" smtClean="0">
                <a:solidFill>
                  <a:srgbClr val="003300"/>
                </a:solidFill>
                <a:latin typeface="Century Schoolbook" pitchFamily="18" charset="0"/>
              </a:rPr>
              <a:t>Мадина</a:t>
            </a:r>
            <a:r>
              <a:rPr lang="ru-RU" sz="1600" dirty="0" smtClean="0">
                <a:solidFill>
                  <a:srgbClr val="003300"/>
                </a:solidFill>
                <a:latin typeface="Century Schoolbook" pitchFamily="18" charset="0"/>
              </a:rPr>
              <a:t> </a:t>
            </a:r>
            <a:r>
              <a:rPr lang="ru-RU" sz="1600" dirty="0" err="1" smtClean="0">
                <a:solidFill>
                  <a:srgbClr val="003300"/>
                </a:solidFill>
                <a:latin typeface="Century Schoolbook" pitchFamily="18" charset="0"/>
              </a:rPr>
              <a:t>Заурбиевна</a:t>
            </a:r>
            <a:endParaRPr lang="ru-RU" sz="1600" dirty="0">
              <a:solidFill>
                <a:srgbClr val="003300"/>
              </a:solidFill>
              <a:latin typeface="Century Schoolbook" pitchFamily="18" charset="0"/>
            </a:endParaRPr>
          </a:p>
        </p:txBody>
      </p:sp>
      <p:pic>
        <p:nvPicPr>
          <p:cNvPr id="2" name="Picture 2" descr="C:\Users\lubim\Desktop\6b292e71cb52d0370546e7cc4f0fb2bd2aad14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7150" y="2420888"/>
            <a:ext cx="4904022" cy="3269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A326D2-989F-41BA-B31C-43620A6FFBC6}"/>
              </a:ext>
            </a:extLst>
          </p:cNvPr>
          <p:cNvSpPr txBox="1"/>
          <p:nvPr/>
        </p:nvSpPr>
        <p:spPr>
          <a:xfrm>
            <a:off x="1193232" y="1052736"/>
            <a:ext cx="748509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Буллинг: меры профилактики и коррекции</a:t>
            </a:r>
            <a:endParaRPr lang="ru-RU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C51BEA6-CF5B-4C5E-B782-9588D4904D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3608" y="548680"/>
            <a:ext cx="7632848" cy="5904656"/>
          </a:xfrm>
        </p:spPr>
        <p:txBody>
          <a:bodyPr/>
          <a:lstStyle/>
          <a:p>
            <a:endParaRPr lang="ru-RU" dirty="0">
              <a:latin typeface="Century Schoolbook" panose="02040604050505020304" pitchFamily="18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E999395-0629-4654-935A-74459E2E17C6}"/>
              </a:ext>
            </a:extLst>
          </p:cNvPr>
          <p:cNvSpPr/>
          <p:nvPr/>
        </p:nvSpPr>
        <p:spPr>
          <a:xfrm>
            <a:off x="1907704" y="715144"/>
            <a:ext cx="5864696" cy="50405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Решение проблемы </a:t>
            </a:r>
            <a:r>
              <a:rPr lang="ru-RU" sz="2400" b="1" dirty="0" err="1">
                <a:solidFill>
                  <a:schemeClr val="bg1"/>
                </a:solidFill>
                <a:latin typeface="Century Schoolbook" panose="02040604050505020304" pitchFamily="18" charset="0"/>
              </a:rPr>
              <a:t>буллинга</a:t>
            </a:r>
            <a:endParaRPr lang="ru-RU" sz="2400" b="1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6A2C0745-2524-4111-9706-C01F78D76799}"/>
              </a:ext>
            </a:extLst>
          </p:cNvPr>
          <p:cNvSpPr/>
          <p:nvPr/>
        </p:nvSpPr>
        <p:spPr>
          <a:xfrm>
            <a:off x="3446735" y="2054307"/>
            <a:ext cx="2826593" cy="36004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3300"/>
                </a:solidFill>
                <a:latin typeface="Century Schoolbook" panose="02040604050505020304" pitchFamily="18" charset="0"/>
              </a:rPr>
              <a:t>Присвоить проблему</a:t>
            </a:r>
          </a:p>
        </p:txBody>
      </p:sp>
      <p:sp>
        <p:nvSpPr>
          <p:cNvPr id="8" name="Стрелка: изогнутая вправо 7">
            <a:extLst>
              <a:ext uri="{FF2B5EF4-FFF2-40B4-BE49-F238E27FC236}">
                <a16:creationId xmlns:a16="http://schemas.microsoft.com/office/drawing/2014/main" id="{0A61879F-D7CC-4CB4-884E-A4B60B6218C9}"/>
              </a:ext>
            </a:extLst>
          </p:cNvPr>
          <p:cNvSpPr/>
          <p:nvPr/>
        </p:nvSpPr>
        <p:spPr>
          <a:xfrm rot="3219445">
            <a:off x="2332315" y="1708523"/>
            <a:ext cx="611278" cy="1135293"/>
          </a:xfrm>
          <a:prstGeom prst="curved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1BDE453-E8CB-44B2-BDF5-952CDCA3D643}"/>
              </a:ext>
            </a:extLst>
          </p:cNvPr>
          <p:cNvSpPr/>
          <p:nvPr/>
        </p:nvSpPr>
        <p:spPr>
          <a:xfrm>
            <a:off x="1322836" y="2878654"/>
            <a:ext cx="2392394" cy="36004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entury Schoolbook" panose="02040604050505020304" pitchFamily="18" charset="0"/>
              </a:rPr>
              <a:t>Назвать явление</a:t>
            </a:r>
          </a:p>
        </p:txBody>
      </p: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ABFD84E6-62BE-4ACD-895B-0E3FE81EB2A0}"/>
              </a:ext>
            </a:extLst>
          </p:cNvPr>
          <p:cNvSpPr/>
          <p:nvPr/>
        </p:nvSpPr>
        <p:spPr>
          <a:xfrm>
            <a:off x="2375016" y="3356422"/>
            <a:ext cx="288031" cy="548736"/>
          </a:xfrm>
          <a:prstGeom prst="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3993491D-AE7C-4F11-852F-E999A5E6B074}"/>
              </a:ext>
            </a:extLst>
          </p:cNvPr>
          <p:cNvSpPr/>
          <p:nvPr/>
        </p:nvSpPr>
        <p:spPr>
          <a:xfrm>
            <a:off x="1256358" y="4001031"/>
            <a:ext cx="2680427" cy="36004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entury Schoolbook" panose="02040604050505020304" pitchFamily="18" charset="0"/>
              </a:rPr>
              <a:t>Дать оценку травле</a:t>
            </a:r>
          </a:p>
        </p:txBody>
      </p:sp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id="{6B97FD6C-5305-455C-8710-8541C0C7161B}"/>
              </a:ext>
            </a:extLst>
          </p:cNvPr>
          <p:cNvSpPr/>
          <p:nvPr/>
        </p:nvSpPr>
        <p:spPr>
          <a:xfrm>
            <a:off x="2370665" y="4456944"/>
            <a:ext cx="292382" cy="620908"/>
          </a:xfrm>
          <a:prstGeom prst="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116761AD-F1BD-4709-929B-27C8140C055F}"/>
              </a:ext>
            </a:extLst>
          </p:cNvPr>
          <p:cNvSpPr/>
          <p:nvPr/>
        </p:nvSpPr>
        <p:spPr>
          <a:xfrm>
            <a:off x="1076336" y="5164414"/>
            <a:ext cx="3345096" cy="60308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entury Schoolbook" panose="02040604050505020304" pitchFamily="18" charset="0"/>
              </a:rPr>
              <a:t>Обсуждать травлю как проблему группы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43E551D3-2096-457C-9852-127C02655B09}"/>
              </a:ext>
            </a:extLst>
          </p:cNvPr>
          <p:cNvSpPr/>
          <p:nvPr/>
        </p:nvSpPr>
        <p:spPr>
          <a:xfrm>
            <a:off x="3131840" y="5949280"/>
            <a:ext cx="3528392" cy="36004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entury Schoolbook" panose="02040604050505020304" pitchFamily="18" charset="0"/>
              </a:rPr>
              <a:t>Активизировать чувства</a:t>
            </a:r>
          </a:p>
        </p:txBody>
      </p:sp>
      <p:sp>
        <p:nvSpPr>
          <p:cNvPr id="20" name="Стрелка: вниз 19">
            <a:extLst>
              <a:ext uri="{FF2B5EF4-FFF2-40B4-BE49-F238E27FC236}">
                <a16:creationId xmlns:a16="http://schemas.microsoft.com/office/drawing/2014/main" id="{674475CD-F623-4157-8050-ACB38AFD74BC}"/>
              </a:ext>
            </a:extLst>
          </p:cNvPr>
          <p:cNvSpPr/>
          <p:nvPr/>
        </p:nvSpPr>
        <p:spPr>
          <a:xfrm rot="18003959">
            <a:off x="2656099" y="5809871"/>
            <a:ext cx="263570" cy="473750"/>
          </a:xfrm>
          <a:prstGeom prst="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0B53373C-97D6-4F73-8D02-95A791EC8206}"/>
              </a:ext>
            </a:extLst>
          </p:cNvPr>
          <p:cNvSpPr/>
          <p:nvPr/>
        </p:nvSpPr>
        <p:spPr>
          <a:xfrm>
            <a:off x="5331360" y="5164414"/>
            <a:ext cx="3377824" cy="60308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entury Schoolbook" panose="02040604050505020304" pitchFamily="18" charset="0"/>
              </a:rPr>
              <a:t>Сформулировать правила жизни в группе</a:t>
            </a:r>
          </a:p>
        </p:txBody>
      </p:sp>
      <p:sp>
        <p:nvSpPr>
          <p:cNvPr id="22" name="Стрелка: вправо 21">
            <a:extLst>
              <a:ext uri="{FF2B5EF4-FFF2-40B4-BE49-F238E27FC236}">
                <a16:creationId xmlns:a16="http://schemas.microsoft.com/office/drawing/2014/main" id="{7E9CDCCA-6CF9-4D9E-94FF-5E2114363538}"/>
              </a:ext>
            </a:extLst>
          </p:cNvPr>
          <p:cNvSpPr/>
          <p:nvPr/>
        </p:nvSpPr>
        <p:spPr>
          <a:xfrm rot="19545054">
            <a:off x="6788187" y="5903055"/>
            <a:ext cx="504056" cy="249117"/>
          </a:xfrm>
          <a:prstGeom prst="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: вверх 23">
            <a:extLst>
              <a:ext uri="{FF2B5EF4-FFF2-40B4-BE49-F238E27FC236}">
                <a16:creationId xmlns:a16="http://schemas.microsoft.com/office/drawing/2014/main" id="{3963D7B8-6FB9-42BD-B7E7-D7D7869904B8}"/>
              </a:ext>
            </a:extLst>
          </p:cNvPr>
          <p:cNvSpPr/>
          <p:nvPr/>
        </p:nvSpPr>
        <p:spPr>
          <a:xfrm>
            <a:off x="7020272" y="4456944"/>
            <a:ext cx="292382" cy="620908"/>
          </a:xfrm>
          <a:prstGeom prst="up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5B4BFB9F-6F4B-4DAD-946C-D65921FE131B}"/>
              </a:ext>
            </a:extLst>
          </p:cNvPr>
          <p:cNvSpPr/>
          <p:nvPr/>
        </p:nvSpPr>
        <p:spPr>
          <a:xfrm>
            <a:off x="5538641" y="3888747"/>
            <a:ext cx="3269346" cy="50405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entury Schoolbook" panose="02040604050505020304" pitchFamily="18" charset="0"/>
              </a:rPr>
              <a:t>Поддержка позитивных изменений</a:t>
            </a:r>
          </a:p>
        </p:txBody>
      </p:sp>
      <p:sp>
        <p:nvSpPr>
          <p:cNvPr id="26" name="Стрелка: вверх 25">
            <a:extLst>
              <a:ext uri="{FF2B5EF4-FFF2-40B4-BE49-F238E27FC236}">
                <a16:creationId xmlns:a16="http://schemas.microsoft.com/office/drawing/2014/main" id="{2664AD0B-3135-49E3-9275-4F79627F58FC}"/>
              </a:ext>
            </a:extLst>
          </p:cNvPr>
          <p:cNvSpPr/>
          <p:nvPr/>
        </p:nvSpPr>
        <p:spPr>
          <a:xfrm>
            <a:off x="7030243" y="3274260"/>
            <a:ext cx="272439" cy="550346"/>
          </a:xfrm>
          <a:prstGeom prst="up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8892D612-9C25-47FF-B61D-B07C352FF4FF}"/>
              </a:ext>
            </a:extLst>
          </p:cNvPr>
          <p:cNvSpPr/>
          <p:nvPr/>
        </p:nvSpPr>
        <p:spPr>
          <a:xfrm>
            <a:off x="5538641" y="2830178"/>
            <a:ext cx="3363495" cy="37994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entury Schoolbook" panose="02040604050505020304" pitchFamily="18" charset="0"/>
              </a:rPr>
              <a:t>Гармонизация иерархии</a:t>
            </a:r>
          </a:p>
        </p:txBody>
      </p:sp>
      <p:sp>
        <p:nvSpPr>
          <p:cNvPr id="28" name="Стрелка: вверх-вниз 27">
            <a:extLst>
              <a:ext uri="{FF2B5EF4-FFF2-40B4-BE49-F238E27FC236}">
                <a16:creationId xmlns:a16="http://schemas.microsoft.com/office/drawing/2014/main" id="{0186EACD-95D0-4744-A724-5D40A46E50C9}"/>
              </a:ext>
            </a:extLst>
          </p:cNvPr>
          <p:cNvSpPr/>
          <p:nvPr/>
        </p:nvSpPr>
        <p:spPr>
          <a:xfrm>
            <a:off x="4653720" y="1292930"/>
            <a:ext cx="350328" cy="691091"/>
          </a:xfrm>
          <a:prstGeom prst="up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: изогнутая вправо 28">
            <a:extLst>
              <a:ext uri="{FF2B5EF4-FFF2-40B4-BE49-F238E27FC236}">
                <a16:creationId xmlns:a16="http://schemas.microsoft.com/office/drawing/2014/main" id="{A5FF0652-7CE4-4917-90D9-D5F193EB3E04}"/>
              </a:ext>
            </a:extLst>
          </p:cNvPr>
          <p:cNvSpPr/>
          <p:nvPr/>
        </p:nvSpPr>
        <p:spPr>
          <a:xfrm rot="7467105">
            <a:off x="6653537" y="1577309"/>
            <a:ext cx="603864" cy="1240195"/>
          </a:xfrm>
          <a:prstGeom prst="curved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429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704856" cy="1143000"/>
          </a:xfrm>
        </p:spPr>
        <p:txBody>
          <a:bodyPr/>
          <a:lstStyle/>
          <a:p>
            <a:r>
              <a:rPr lang="ru-RU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МЕТОДЫ ПРОФИЛАКТИКИ БУЛЛИНГА</a:t>
            </a:r>
          </a:p>
        </p:txBody>
      </p:sp>
      <p:pic>
        <p:nvPicPr>
          <p:cNvPr id="5" name="Содержимое 4" descr="1532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2492896"/>
            <a:ext cx="5782022" cy="3857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277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8229600" cy="922114"/>
          </a:xfrm>
        </p:spPr>
        <p:txBody>
          <a:bodyPr/>
          <a:lstStyle/>
          <a:p>
            <a:r>
              <a:rPr lang="ru-RU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ПОМНИТЕ!!!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331640" y="1268760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6600"/>
                </a:solidFill>
                <a:latin typeface="Century Schoolbook" pitchFamily="18" charset="0"/>
              </a:rPr>
              <a:t>Без нашей поддержки ребенок часто опускает руки…</a:t>
            </a:r>
          </a:p>
        </p:txBody>
      </p:sp>
      <p:pic>
        <p:nvPicPr>
          <p:cNvPr id="6" name="Содержимое 5" descr="eaa435e8c5f072270c1dec4a77a07bcf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2276872"/>
            <a:ext cx="6140873" cy="4093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245960">
            <a:off x="1081662" y="1595329"/>
            <a:ext cx="7813010" cy="1143000"/>
          </a:xfrm>
        </p:spPr>
        <p:txBody>
          <a:bodyPr/>
          <a:lstStyle/>
          <a:p>
            <a:r>
              <a:rPr lang="ru-RU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СПАСИБО ЗА ВНИМАНИЕ!</a:t>
            </a:r>
          </a:p>
        </p:txBody>
      </p:sp>
      <p:pic>
        <p:nvPicPr>
          <p:cNvPr id="6" name="Содержимое 5" descr="imgonline-com-ua-Transparent-backgr-WNwlw6z2VaYW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2780928"/>
            <a:ext cx="5177549" cy="388316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7624" y="4005064"/>
            <a:ext cx="7571184" cy="1373014"/>
          </a:xfrm>
        </p:spPr>
        <p:txBody>
          <a:bodyPr/>
          <a:lstStyle/>
          <a:p>
            <a:r>
              <a:rPr lang="ru-RU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Буллинг</a:t>
            </a:r>
            <a:r>
              <a:rPr lang="ru-RU" sz="3200" dirty="0">
                <a:solidFill>
                  <a:srgbClr val="006600"/>
                </a:solidFill>
                <a:latin typeface="Century Schoolbook" pitchFamily="18" charset="0"/>
              </a:rPr>
              <a:t> </a:t>
            </a:r>
            <a:r>
              <a:rPr lang="ru-RU" sz="2800" dirty="0">
                <a:solidFill>
                  <a:srgbClr val="003300"/>
                </a:solidFill>
                <a:latin typeface="Century Schoolbook" pitchFamily="18" charset="0"/>
              </a:rPr>
              <a:t>— </a:t>
            </a:r>
            <a:br>
              <a:rPr lang="ru-RU" sz="2800" dirty="0">
                <a:solidFill>
                  <a:srgbClr val="003300"/>
                </a:solidFill>
                <a:latin typeface="Century Schoolbook" pitchFamily="18" charset="0"/>
              </a:rPr>
            </a:br>
            <a:r>
              <a:rPr lang="ru-RU" sz="2800" dirty="0">
                <a:solidFill>
                  <a:srgbClr val="003300"/>
                </a:solidFill>
                <a:latin typeface="Century Schoolbook" pitchFamily="18" charset="0"/>
              </a:rPr>
              <a:t>это постоянные намеренные негативные действия, направленные на одного и того же ребенка со стороны другого ребенка или группы детей.</a:t>
            </a:r>
          </a:p>
        </p:txBody>
      </p:sp>
      <p:pic>
        <p:nvPicPr>
          <p:cNvPr id="6" name="Содержимое 5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476672"/>
            <a:ext cx="4824536" cy="3415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48683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83568" y="260649"/>
          <a:ext cx="8208912" cy="6293676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212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Schoolbook" pitchFamily="18" charset="0"/>
                        </a:rPr>
                        <a:t>БУЛЛИНГ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Schoolbook" pitchFamily="18" charset="0"/>
                        </a:rPr>
                        <a:t>КОНФЛИКТ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782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Century Schoolbook" pitchFamily="18" charset="0"/>
                        </a:rPr>
                        <a:t>В </a:t>
                      </a:r>
                      <a:r>
                        <a:rPr lang="ru-RU" sz="2000" dirty="0" err="1">
                          <a:latin typeface="Century Schoolbook" pitchFamily="18" charset="0"/>
                        </a:rPr>
                        <a:t>буллинге</a:t>
                      </a:r>
                      <a:r>
                        <a:rPr lang="ru-RU" sz="2000" dirty="0">
                          <a:latin typeface="Century Schoolbook" pitchFamily="18" charset="0"/>
                        </a:rPr>
                        <a:t> есть неравенство сил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Century Schoolbook" pitchFamily="18" charset="0"/>
                        </a:rPr>
                        <a:t>В конфликте люди равны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782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Century Schoolbook" pitchFamily="18" charset="0"/>
                        </a:rPr>
                        <a:t>Буллинг - длительный процесс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Century Schoolbook" pitchFamily="18" charset="0"/>
                        </a:rPr>
                        <a:t>Конфликт - более локальный, разовый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12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Century Schoolbook" pitchFamily="18" charset="0"/>
                        </a:rPr>
                        <a:t>Нет явного повода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Century Schoolbook" pitchFamily="18" charset="0"/>
                        </a:rPr>
                        <a:t>У конфликта есть повод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206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Century Schoolbook" pitchFamily="18" charset="0"/>
                        </a:rPr>
                        <a:t>Буллинг всегда совершается намеренно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Century Schoolbook" pitchFamily="18" charset="0"/>
                        </a:rPr>
                        <a:t>Конфликт случаен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5352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Century Schoolbook" pitchFamily="18" charset="0"/>
                        </a:rPr>
                        <a:t>Поскольку у </a:t>
                      </a:r>
                      <a:r>
                        <a:rPr lang="ru-RU" sz="2000" dirty="0" err="1">
                          <a:latin typeface="Century Schoolbook" pitchFamily="18" charset="0"/>
                        </a:rPr>
                        <a:t>буллинга</a:t>
                      </a:r>
                      <a:r>
                        <a:rPr lang="ru-RU" sz="2000" dirty="0">
                          <a:latin typeface="Century Schoolbook" pitchFamily="18" charset="0"/>
                        </a:rPr>
                        <a:t> нет повода, непонятно, когда он прекратится. Нет четких фаз.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Century Schoolbook" pitchFamily="18" charset="0"/>
                        </a:rPr>
                        <a:t>У конфликта есть фазы. Он может прекратиться, когда повод исчерпан.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3922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Century Schoolbook" pitchFamily="18" charset="0"/>
                        </a:rPr>
                        <a:t>Буллинг часто сопряжен с унижением.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Century Schoolbook" pitchFamily="18" charset="0"/>
                        </a:rPr>
                        <a:t>Конфликт не предполагает явного унижения. Конфликт - борьба интересов.</a:t>
                      </a:r>
                    </a:p>
                    <a:p>
                      <a:pPr algn="ctr"/>
                      <a:endParaRPr lang="ru-RU" sz="2000" dirty="0">
                        <a:latin typeface="Century Schoolbook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8683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349896"/>
            <a:ext cx="7416825" cy="1143000"/>
          </a:xfrm>
        </p:spPr>
        <p:txBody>
          <a:bodyPr/>
          <a:lstStyle/>
          <a:p>
            <a:r>
              <a:rPr lang="ru-RU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ОШИБКИ ВЗРОСЛЫХ</a:t>
            </a:r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9326" y="2204864"/>
            <a:ext cx="3857435" cy="3857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43B16-FA6A-4C6F-8AC9-CCDF3BE56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775245"/>
            <a:ext cx="7715200" cy="796950"/>
          </a:xfrm>
        </p:spPr>
        <p:txBody>
          <a:bodyPr/>
          <a:lstStyle/>
          <a:p>
            <a:r>
              <a:rPr lang="ru-RU" sz="3200" b="1" dirty="0">
                <a:solidFill>
                  <a:srgbClr val="006600"/>
                </a:solidFill>
                <a:latin typeface="Century Schoolbook" panose="02040604050505020304" pitchFamily="18" charset="0"/>
              </a:rPr>
              <a:t>1. Ждать, что само пройдет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FCBD4CF-14CC-48CE-AD79-0296DFDF09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56792"/>
            <a:ext cx="681556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4498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43B16-FA6A-4C6F-8AC9-CCDF3BE56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908720"/>
            <a:ext cx="7344816" cy="796950"/>
          </a:xfrm>
        </p:spPr>
        <p:txBody>
          <a:bodyPr/>
          <a:lstStyle/>
          <a:p>
            <a:r>
              <a:rPr lang="ru-RU" sz="3200" b="1" dirty="0">
                <a:solidFill>
                  <a:srgbClr val="006600"/>
                </a:solidFill>
                <a:latin typeface="Century Schoolbook" panose="02040604050505020304" pitchFamily="18" charset="0"/>
              </a:rPr>
              <a:t>2. Путать травлю и </a:t>
            </a:r>
            <a:br>
              <a:rPr lang="ru-RU" sz="3200" b="1" dirty="0">
                <a:solidFill>
                  <a:srgbClr val="006600"/>
                </a:solidFill>
                <a:latin typeface="Century Schoolbook" panose="02040604050505020304" pitchFamily="18" charset="0"/>
              </a:rPr>
            </a:br>
            <a:r>
              <a:rPr lang="ru-RU" sz="3200" b="1" dirty="0">
                <a:solidFill>
                  <a:srgbClr val="006600"/>
                </a:solidFill>
                <a:latin typeface="Century Schoolbook" panose="02040604050505020304" pitchFamily="18" charset="0"/>
              </a:rPr>
              <a:t>непопулярность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FCBD4CF-14CC-48CE-AD79-0296DFDF09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5696" y="2226955"/>
            <a:ext cx="5976664" cy="3567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19847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43B16-FA6A-4C6F-8AC9-CCDF3BE56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1072130"/>
            <a:ext cx="7715200" cy="796950"/>
          </a:xfrm>
        </p:spPr>
        <p:txBody>
          <a:bodyPr/>
          <a:lstStyle/>
          <a:p>
            <a:r>
              <a:rPr lang="ru-RU" sz="3200" b="1" dirty="0">
                <a:solidFill>
                  <a:srgbClr val="006600"/>
                </a:solidFill>
                <a:latin typeface="Century Schoolbook" panose="02040604050505020304" pitchFamily="18" charset="0"/>
              </a:rPr>
              <a:t>3. Давить на жалость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FCBD4CF-14CC-48CE-AD79-0296DFDF09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7664" y="1902895"/>
            <a:ext cx="6815567" cy="3833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1468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43B16-FA6A-4C6F-8AC9-CCDF3BE56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1072130"/>
            <a:ext cx="7715200" cy="796950"/>
          </a:xfrm>
        </p:spPr>
        <p:txBody>
          <a:bodyPr/>
          <a:lstStyle/>
          <a:p>
            <a:r>
              <a:rPr lang="ru-RU" sz="3200" b="1" dirty="0">
                <a:solidFill>
                  <a:srgbClr val="006600"/>
                </a:solidFill>
                <a:latin typeface="Century Schoolbook" panose="02040604050505020304" pitchFamily="18" charset="0"/>
              </a:rPr>
              <a:t>4. Принимать правила «игры»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FCBD4CF-14CC-48CE-AD79-0296DFDF09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0905" y="1902895"/>
            <a:ext cx="6809084" cy="3833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8943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08720"/>
            <a:ext cx="7704856" cy="1143000"/>
          </a:xfrm>
        </p:spPr>
        <p:txBody>
          <a:bodyPr/>
          <a:lstStyle/>
          <a:p>
            <a:r>
              <a:rPr lang="ru-RU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ПОЛЕЗНЫЕ ДЕЙСТВИЯ ВЗРОСЛЫХ</a:t>
            </a:r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2136" y="2492896"/>
            <a:ext cx="3873158" cy="3857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84857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2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8080"/>
      </a:accent1>
      <a:accent2>
        <a:srgbClr val="990000"/>
      </a:accent2>
      <a:accent3>
        <a:srgbClr val="FFFF00"/>
      </a:accent3>
      <a:accent4>
        <a:srgbClr val="006600"/>
      </a:accent4>
      <a:accent5>
        <a:srgbClr val="0000FF"/>
      </a:accent5>
      <a:accent6>
        <a:srgbClr val="FF0000"/>
      </a:accent6>
      <a:hlink>
        <a:srgbClr val="006600"/>
      </a:hlink>
      <a:folHlink>
        <a:srgbClr val="004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1194</TotalTime>
  <Words>177</Words>
  <Application>Microsoft Office PowerPoint</Application>
  <PresentationFormat>Экран (4:3)</PresentationFormat>
  <Paragraphs>38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Schoolbook</vt:lpstr>
      <vt:lpstr>Times New Roman</vt:lpstr>
      <vt:lpstr>Тема Office</vt:lpstr>
      <vt:lpstr>Презентация PowerPoint</vt:lpstr>
      <vt:lpstr>Буллинг —  это постоянные намеренные негативные действия, направленные на одного и того же ребенка со стороны другого ребенка или группы детей.</vt:lpstr>
      <vt:lpstr>Презентация PowerPoint</vt:lpstr>
      <vt:lpstr>ОШИБКИ ВЗРОСЛЫХ</vt:lpstr>
      <vt:lpstr>1. Ждать, что само пройдет</vt:lpstr>
      <vt:lpstr>2. Путать травлю и  непопулярность</vt:lpstr>
      <vt:lpstr>3. Давить на жалость</vt:lpstr>
      <vt:lpstr>4. Принимать правила «игры»</vt:lpstr>
      <vt:lpstr>ПОЛЕЗНЫЕ ДЕЙСТВИЯ ВЗРОСЛЫХ</vt:lpstr>
      <vt:lpstr>Презентация PowerPoint</vt:lpstr>
      <vt:lpstr>МЕТОДЫ ПРОФИЛАКТИКИ БУЛЛИНГА</vt:lpstr>
      <vt:lpstr>ПОМНИТЕ!!!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89</cp:revision>
  <cp:lastPrinted>2023-03-23T12:26:53Z</cp:lastPrinted>
  <dcterms:created xsi:type="dcterms:W3CDTF">2014-11-22T17:16:34Z</dcterms:created>
  <dcterms:modified xsi:type="dcterms:W3CDTF">2025-01-22T19:00:43Z</dcterms:modified>
</cp:coreProperties>
</file>